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8" r:id="rId3"/>
    <p:sldId id="259" r:id="rId4"/>
    <p:sldId id="262" r:id="rId5"/>
    <p:sldId id="257" r:id="rId6"/>
    <p:sldId id="260" r:id="rId7"/>
    <p:sldId id="261" r:id="rId8"/>
    <p:sldId id="266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97" r:id="rId42"/>
    <p:sldId id="298" r:id="rId43"/>
    <p:sldId id="299" r:id="rId44"/>
    <p:sldId id="301" r:id="rId45"/>
    <p:sldId id="302" r:id="rId46"/>
    <p:sldId id="303" r:id="rId47"/>
    <p:sldId id="304" r:id="rId48"/>
    <p:sldId id="305" r:id="rId49"/>
    <p:sldId id="300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0C83522-D5AE-46EF-8753-B49198035D9D}">
          <p14:sldIdLst>
            <p14:sldId id="256"/>
          </p14:sldIdLst>
        </p14:section>
        <p14:section name="Table of Contents" id="{6B6A59A3-4BF5-4E8E-AB5F-E5EE6587FC4B}">
          <p14:sldIdLst>
            <p14:sldId id="258"/>
          </p14:sldIdLst>
        </p14:section>
        <p14:section name="Vector Calculus" id="{42130124-2ACB-44A2-A85E-3EC3A78E103D}">
          <p14:sldIdLst>
            <p14:sldId id="259"/>
            <p14:sldId id="262"/>
            <p14:sldId id="257"/>
            <p14:sldId id="260"/>
            <p14:sldId id="261"/>
            <p14:sldId id="266"/>
            <p14:sldId id="263"/>
            <p14:sldId id="264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97"/>
            <p14:sldId id="298"/>
            <p14:sldId id="299"/>
            <p14:sldId id="301"/>
            <p14:sldId id="302"/>
            <p14:sldId id="303"/>
            <p14:sldId id="304"/>
            <p14:sldId id="305"/>
            <p14:sldId id="300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2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4607-CCA9-4FD8-9CE6-D814770B5C9B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7CC3-C977-47AE-BB8B-CCFB02AE6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11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4607-CCA9-4FD8-9CE6-D814770B5C9B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7CC3-C977-47AE-BB8B-CCFB02AE6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12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4607-CCA9-4FD8-9CE6-D814770B5C9B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7CC3-C977-47AE-BB8B-CCFB02AE6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2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4607-CCA9-4FD8-9CE6-D814770B5C9B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7CC3-C977-47AE-BB8B-CCFB02AE6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4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4607-CCA9-4FD8-9CE6-D814770B5C9B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7CC3-C977-47AE-BB8B-CCFB02AE6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17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4607-CCA9-4FD8-9CE6-D814770B5C9B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7CC3-C977-47AE-BB8B-CCFB02AE6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69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4607-CCA9-4FD8-9CE6-D814770B5C9B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7CC3-C977-47AE-BB8B-CCFB02AE6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85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4607-CCA9-4FD8-9CE6-D814770B5C9B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7CC3-C977-47AE-BB8B-CCFB02AE6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0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4607-CCA9-4FD8-9CE6-D814770B5C9B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7CC3-C977-47AE-BB8B-CCFB02AE6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10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4607-CCA9-4FD8-9CE6-D814770B5C9B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7CC3-C977-47AE-BB8B-CCFB02AE6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8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4607-CCA9-4FD8-9CE6-D814770B5C9B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27CC3-C977-47AE-BB8B-CCFB02AE6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24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44607-CCA9-4FD8-9CE6-D814770B5C9B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27CC3-C977-47AE-BB8B-CCFB02AE6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Applied Mathematics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586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354" y="1675227"/>
            <a:ext cx="10339292" cy="439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972636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a simple solid region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the boundary surface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with positive orientation. Let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/>
                  <a:t> be a vector field whose components have continuous 1</a:t>
                </a:r>
                <a:r>
                  <a:rPr lang="en-US" baseline="30000" dirty="0"/>
                  <a:t>st</a:t>
                </a:r>
                <a:r>
                  <a:rPr lang="en-US" dirty="0"/>
                  <a:t> order partial derivatives. 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∭"/>
                              <m:limLoc m:val="undOv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𝑑𝑉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229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594" y="1825625"/>
            <a:ext cx="99688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56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80913"/>
            <a:ext cx="10515600" cy="324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70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63" y="-177311"/>
            <a:ext cx="11630025" cy="163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460989"/>
            <a:ext cx="7561750" cy="52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77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06" y="697889"/>
            <a:ext cx="969645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58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178828"/>
            <a:ext cx="7687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Green’s theorem, as stated, will not work on regions that have holes in them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277" y="317525"/>
            <a:ext cx="3027118" cy="25289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16" y="502191"/>
            <a:ext cx="4572000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16" y="1946734"/>
            <a:ext cx="4848225" cy="2066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291053"/>
            <a:ext cx="12234667" cy="256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8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3" y="369332"/>
            <a:ext cx="8228502" cy="30456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7053" y="0"/>
            <a:ext cx="7687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Find the area by Green’s theorem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53" y="3784100"/>
            <a:ext cx="4785945" cy="30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47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7" y="1329397"/>
            <a:ext cx="9772650" cy="6953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4637" y="576099"/>
            <a:ext cx="7687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Stokes’ theorem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0157"/>
          <a:stretch/>
        </p:blipFill>
        <p:spPr>
          <a:xfrm>
            <a:off x="0" y="3097453"/>
            <a:ext cx="9266360" cy="3760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9272"/>
          <a:stretch/>
        </p:blipFill>
        <p:spPr>
          <a:xfrm>
            <a:off x="0" y="2423322"/>
            <a:ext cx="9266360" cy="674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2877" t="9748" r="6357" b="58631"/>
          <a:stretch/>
        </p:blipFill>
        <p:spPr>
          <a:xfrm>
            <a:off x="7359160" y="2525197"/>
            <a:ext cx="2850905" cy="198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72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659"/>
            <a:ext cx="11277600" cy="16278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090" y="1983032"/>
            <a:ext cx="2066925" cy="2962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2" y="1485275"/>
            <a:ext cx="6118634" cy="2575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1546" y="3999625"/>
            <a:ext cx="6041005" cy="3069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4350" y="4428759"/>
            <a:ext cx="36957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22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r>
              <a:rPr lang="en-US" dirty="0"/>
              <a:t>Vector Calculus</a:t>
            </a:r>
          </a:p>
          <a:p>
            <a:pPr lvl="1"/>
            <a:r>
              <a:rPr lang="en-US" dirty="0"/>
              <a:t>Gradient, divergence, and curl operators</a:t>
            </a:r>
          </a:p>
          <a:p>
            <a:pPr lvl="1"/>
            <a:r>
              <a:rPr lang="en-US" dirty="0"/>
              <a:t>Divergence, Green’s, and Stokes’ theorems</a:t>
            </a:r>
          </a:p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Finite-dimensional vector spaces and subspaces</a:t>
            </a:r>
          </a:p>
          <a:p>
            <a:pPr lvl="1"/>
            <a:r>
              <a:rPr lang="en-US" dirty="0"/>
              <a:t>Linear independence</a:t>
            </a:r>
          </a:p>
          <a:p>
            <a:pPr lvl="1"/>
            <a:r>
              <a:rPr lang="en-US" dirty="0"/>
              <a:t>Orthogonality of vectors and subspaces</a:t>
            </a:r>
          </a:p>
          <a:p>
            <a:pPr lvl="1"/>
            <a:r>
              <a:rPr lang="en-US" dirty="0"/>
              <a:t>Properties of the determinant</a:t>
            </a:r>
          </a:p>
          <a:p>
            <a:pPr lvl="1"/>
            <a:r>
              <a:rPr lang="en-US" dirty="0"/>
              <a:t>Eigenvalues and eigenvectors</a:t>
            </a:r>
          </a:p>
          <a:p>
            <a:r>
              <a:rPr lang="en-US" dirty="0"/>
              <a:t>Linear Ordinary Differential Equations</a:t>
            </a:r>
          </a:p>
          <a:p>
            <a:pPr lvl="1"/>
            <a:r>
              <a:rPr lang="en-US" dirty="0"/>
              <a:t>Initial-value problems</a:t>
            </a:r>
          </a:p>
          <a:p>
            <a:pPr lvl="1"/>
            <a:r>
              <a:rPr lang="en-US" dirty="0"/>
              <a:t>Two-point boundary-value problems</a:t>
            </a:r>
          </a:p>
          <a:p>
            <a:pPr lvl="1"/>
            <a:r>
              <a:rPr lang="en-US" dirty="0"/>
              <a:t>Homogeneous and nonhomogeneous solutions</a:t>
            </a:r>
          </a:p>
          <a:p>
            <a:pPr lvl="1"/>
            <a:r>
              <a:rPr lang="en-US" dirty="0"/>
              <a:t>Solution techniques</a:t>
            </a:r>
          </a:p>
          <a:p>
            <a:pPr lvl="1"/>
            <a:r>
              <a:rPr lang="en-US" dirty="0"/>
              <a:t>Laplace transforms</a:t>
            </a:r>
          </a:p>
          <a:p>
            <a:pPr lvl="1"/>
            <a:r>
              <a:rPr lang="en-US" dirty="0"/>
              <a:t>Solution of systems of ODE’s using matrix methods</a:t>
            </a:r>
          </a:p>
          <a:p>
            <a:r>
              <a:rPr lang="en-US" dirty="0"/>
              <a:t>Linear Partial Differential Equations</a:t>
            </a:r>
          </a:p>
          <a:p>
            <a:pPr lvl="1"/>
            <a:r>
              <a:rPr lang="en-US" dirty="0"/>
              <a:t>Classification of PDE’s</a:t>
            </a:r>
          </a:p>
          <a:p>
            <a:pPr lvl="1"/>
            <a:r>
              <a:rPr lang="en-US" dirty="0"/>
              <a:t>Separation of variables</a:t>
            </a:r>
          </a:p>
          <a:p>
            <a:pPr lvl="1"/>
            <a:r>
              <a:rPr lang="en-US" dirty="0"/>
              <a:t>Laplace transforms</a:t>
            </a:r>
          </a:p>
          <a:p>
            <a:pPr lvl="1"/>
            <a:r>
              <a:rPr lang="en-US" dirty="0"/>
              <a:t>Fourier transforms</a:t>
            </a:r>
          </a:p>
          <a:p>
            <a:r>
              <a:rPr lang="en-US" dirty="0"/>
              <a:t>Elementary Numerical Analysis</a:t>
            </a:r>
          </a:p>
          <a:p>
            <a:pPr lvl="1"/>
            <a:r>
              <a:rPr lang="en-US" dirty="0"/>
              <a:t>Root-finding techniques, e.g. bisection, Newton-Raphson, secant, and fixed-point</a:t>
            </a:r>
          </a:p>
          <a:p>
            <a:pPr lvl="1"/>
            <a:r>
              <a:rPr lang="en-US" dirty="0"/>
              <a:t>Curve fitting by the method of least squares</a:t>
            </a:r>
          </a:p>
          <a:p>
            <a:pPr lvl="1"/>
            <a:r>
              <a:rPr lang="en-US" dirty="0"/>
              <a:t>Functional approximation using Fourier series or polynomial series</a:t>
            </a:r>
          </a:p>
          <a:p>
            <a:pPr lvl="1"/>
            <a:r>
              <a:rPr lang="en-US" dirty="0"/>
              <a:t>Numerical integration, e.g., trapezoidal rule and Simpson’s rule</a:t>
            </a:r>
          </a:p>
          <a:p>
            <a:pPr lvl="1"/>
            <a:r>
              <a:rPr lang="en-US" dirty="0"/>
              <a:t>Integration of ODEs, e.g., Euler, Runge-</a:t>
            </a:r>
            <a:r>
              <a:rPr lang="en-US" dirty="0" err="1"/>
              <a:t>Kutta</a:t>
            </a:r>
            <a:r>
              <a:rPr lang="en-US" dirty="0"/>
              <a:t>, and predictor-corrector methods</a:t>
            </a:r>
          </a:p>
        </p:txBody>
      </p:sp>
    </p:spTree>
    <p:extLst>
      <p:ext uri="{BB962C8B-B14F-4D97-AF65-F5344CB8AC3E}">
        <p14:creationId xmlns:p14="http://schemas.microsoft.com/office/powerpoint/2010/main" val="664826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Variables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318" y="1825625"/>
            <a:ext cx="5817364" cy="4351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0" y="4292083"/>
            <a:ext cx="3388959" cy="9916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453" y="5338402"/>
            <a:ext cx="3731506" cy="15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26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Variables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9017" y="1825625"/>
            <a:ext cx="56139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34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2571" y="1825625"/>
            <a:ext cx="61268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28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172" y="1825625"/>
            <a:ext cx="56476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82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0520" y="1825625"/>
            <a:ext cx="58309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Variables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4094" y="1825625"/>
            <a:ext cx="71038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74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803" y="1825625"/>
            <a:ext cx="7696394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99" y="5323614"/>
            <a:ext cx="5162197" cy="153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40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Variables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6883"/>
            <a:ext cx="10515600" cy="330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53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012" y="1825625"/>
            <a:ext cx="78979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58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94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Calculus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11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31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1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Transform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2312" y="2820194"/>
            <a:ext cx="56673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83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Transform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3737" y="2520156"/>
            <a:ext cx="57245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49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Transform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8012" y="2548731"/>
            <a:ext cx="58959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29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Transform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7258" y="1825625"/>
            <a:ext cx="5277484" cy="43513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4445" y="4888089"/>
            <a:ext cx="279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 doesn’t go to + or - infinity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948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Transform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838" y="1825625"/>
            <a:ext cx="53543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11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Transform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2623" y="1825625"/>
            <a:ext cx="63067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73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46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00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</m:oMath>
                </a14:m>
                <a:r>
                  <a:rPr lang="en-US" dirty="0"/>
                  <a:t> Operator</a:t>
                </a:r>
              </a:p>
            </p:txBody>
          </p:sp>
        </mc:Choice>
        <mc:Fallback xmlns=""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807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83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Curve Fitting by Least Squares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finite number of points are given. We want to fit a line or a curve that minimizes error</a:t>
            </a:r>
          </a:p>
          <a:p>
            <a:r>
              <a:rPr lang="en-US" dirty="0" smtClean="0"/>
              <a:t>Error is defined as the square of the difference between actual and the fitted curve</a:t>
            </a:r>
          </a:p>
          <a:p>
            <a:r>
              <a:rPr lang="en-US" dirty="0" smtClean="0"/>
              <a:t>We use derivatives to find this minimum.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49121" y="6176963"/>
            <a:ext cx="3022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https://youtu.be/3hz6Tb1i2FY</a:t>
            </a:r>
          </a:p>
        </p:txBody>
      </p:sp>
    </p:spTree>
    <p:extLst>
      <p:ext uri="{BB962C8B-B14F-4D97-AF65-F5344CB8AC3E}">
        <p14:creationId xmlns:p14="http://schemas.microsoft.com/office/powerpoint/2010/main" val="58914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Fitting by Least Squares Method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357" y="1825625"/>
            <a:ext cx="81692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92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Fitting by Least Squares Method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570" y="1825625"/>
            <a:ext cx="77768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94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Fitting by Least Squares Method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4347" y="1825625"/>
            <a:ext cx="50433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32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Fitting by Least Squares Method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932" y="1825625"/>
            <a:ext cx="84661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68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Fitting by Least Squares Method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703" y="1825625"/>
            <a:ext cx="86885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072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Fitting by Least Squares Method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2941" y="1825625"/>
            <a:ext cx="62661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54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Fitting by Least Squares Method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923" y="1825625"/>
            <a:ext cx="103401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44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Fitting by Least Squares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14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Function describing a 3D surface: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Physical Interpretation: </a:t>
                </a:r>
                <a:r>
                  <a:rPr lang="en-US" dirty="0"/>
                  <a:t>The gradient vector, </a:t>
                </a:r>
                <a14:m>
                  <m:oMath xmlns:m="http://schemas.openxmlformats.org/officeDocument/2006/math">
                    <m: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is orthogonal to the level surface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at the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This orthogonal, or normal,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is also normal to the plane (which would also be the tangent plane) given by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Equation of the normal line: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7786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257" y="1825625"/>
            <a:ext cx="70234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09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7419" y="1825625"/>
            <a:ext cx="61171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98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44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47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125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637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55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96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596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95783"/>
            <a:ext cx="10905066" cy="3953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55620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Vector Field: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Physical Interpretation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/>
                  <a:t> is the velocity field of a flowing fluid,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𝑑𝑖𝑣</m:t>
                    </m:r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/>
                  <a:t> represents the net rate of change of the mass of the fluid flowing from the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per unit volume.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877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Example</a:t>
            </a: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31629"/>
            <a:ext cx="10515600" cy="113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0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60" y="0"/>
            <a:ext cx="10515600" cy="1325563"/>
          </a:xfrm>
        </p:spPr>
        <p:txBody>
          <a:bodyPr/>
          <a:lstStyle/>
          <a:p>
            <a:r>
              <a:rPr lang="en-US" dirty="0"/>
              <a:t>Curl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946394"/>
                <a:ext cx="10515600" cy="4351338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Vector Field: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𝑐𝑢𝑟𝑙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7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has continuous 2</a:t>
                </a:r>
                <a:r>
                  <a:rPr lang="en-US" baseline="30000" dirty="0"/>
                  <a:t>nd</a:t>
                </a:r>
                <a:r>
                  <a:rPr lang="en-US" dirty="0"/>
                  <a:t> order partial derivatives,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𝑐𝑢𝑟𝑙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>
                  <a:lnSpc>
                    <a:spcPct val="17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/>
                  <a:t> is a conservative vector field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𝑐𝑢𝑟𝑙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/>
              </a:p>
              <a:p>
                <a:pPr>
                  <a:lnSpc>
                    <a:spcPct val="17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/>
                  <a:t> is defined on all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whose components have continuous 1</a:t>
                </a:r>
                <a:r>
                  <a:rPr lang="en-US" baseline="30000" dirty="0"/>
                  <a:t>st</a:t>
                </a:r>
                <a:r>
                  <a:rPr lang="en-US" dirty="0"/>
                  <a:t> order partial derivative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𝑐𝑢𝑟𝑙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/>
                  <a:t> is a conservative vector field.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b="1" dirty="0"/>
                  <a:t>Physical Interpretation: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/>
                  <a:t> is the velocity field of a flowing fluid,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𝑐𝑢𝑟𝑙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/>
                  <a:t> represents the tendency of particles at the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rotate about the axis that points in the direction of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𝑐𝑢𝑟𝑙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/>
                  <a:t>.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𝑐𝑢𝑟𝑙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dirty="0"/>
                  <a:t>, then the fluid is irrotational.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946394"/>
                <a:ext cx="10515600" cy="4351338"/>
              </a:xfrm>
              <a:blipFill>
                <a:blip r:embed="rId2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70" y="4958862"/>
            <a:ext cx="6677059" cy="18991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3810" y="4848503"/>
            <a:ext cx="1145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Side note: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86400" y="5217835"/>
            <a:ext cx="677008" cy="109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5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3752</TotalTime>
  <Words>383</Words>
  <Application>Microsoft Office PowerPoint</Application>
  <PresentationFormat>Widescreen</PresentationFormat>
  <Paragraphs>116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Times New Roman</vt:lpstr>
      <vt:lpstr>Office Theme</vt:lpstr>
      <vt:lpstr>Applied Mathematics</vt:lpstr>
      <vt:lpstr>Table of Contents</vt:lpstr>
      <vt:lpstr>Vector Calculus</vt:lpstr>
      <vt:lpstr>∇ Operator</vt:lpstr>
      <vt:lpstr>Gradient</vt:lpstr>
      <vt:lpstr>Example</vt:lpstr>
      <vt:lpstr>Divergence</vt:lpstr>
      <vt:lpstr>Example</vt:lpstr>
      <vt:lpstr>Curl</vt:lpstr>
      <vt:lpstr>Example</vt:lpstr>
      <vt:lpstr>Divergence Theorem</vt:lpstr>
      <vt:lpstr>Example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Separation of Variables</vt:lpstr>
      <vt:lpstr>Separation of Variables</vt:lpstr>
      <vt:lpstr>Separation of Variables</vt:lpstr>
      <vt:lpstr>Separation of Variables</vt:lpstr>
      <vt:lpstr>Separation of Variables</vt:lpstr>
      <vt:lpstr>Separation of Variables</vt:lpstr>
      <vt:lpstr>Separation of Variables</vt:lpstr>
      <vt:lpstr>Separation of Variables</vt:lpstr>
      <vt:lpstr>Separation of Variables</vt:lpstr>
      <vt:lpstr>Separation of Variables</vt:lpstr>
      <vt:lpstr>Separation of Variables</vt:lpstr>
      <vt:lpstr>Separation of Variables</vt:lpstr>
      <vt:lpstr>Laplace Transform</vt:lpstr>
      <vt:lpstr>Laplace Transform</vt:lpstr>
      <vt:lpstr>Laplace Transform</vt:lpstr>
      <vt:lpstr>Laplace Transform</vt:lpstr>
      <vt:lpstr>Laplace Transform</vt:lpstr>
      <vt:lpstr>Laplace Transform</vt:lpstr>
      <vt:lpstr>Laplace Transform</vt:lpstr>
      <vt:lpstr>Laplace Transform</vt:lpstr>
      <vt:lpstr>Laplace Transform</vt:lpstr>
      <vt:lpstr>Curve Fitting by Least Squares Method</vt:lpstr>
      <vt:lpstr>Curve Fitting by Least Squares Method</vt:lpstr>
      <vt:lpstr>Curve Fitting by Least Squares Method</vt:lpstr>
      <vt:lpstr>Curve Fitting by Least Squares Method</vt:lpstr>
      <vt:lpstr>Curve Fitting by Least Squares Method</vt:lpstr>
      <vt:lpstr>Curve Fitting by Least Squares Method</vt:lpstr>
      <vt:lpstr>Curve Fitting by Least Squares Method</vt:lpstr>
      <vt:lpstr>Curve Fitting by Least Squares Method</vt:lpstr>
      <vt:lpstr>Curve Fitting by Least Squares Method</vt:lpstr>
      <vt:lpstr>Ordinary Differential Equation</vt:lpstr>
      <vt:lpstr>Ordinary Differential Equation</vt:lpstr>
      <vt:lpstr>Ordinary Differential Equation</vt:lpstr>
      <vt:lpstr>Ordinary Differential Equation</vt:lpstr>
      <vt:lpstr>Ordinary Differential Equation</vt:lpstr>
      <vt:lpstr>Ordinary Differential Equation</vt:lpstr>
      <vt:lpstr>Ordinary Differential Equation</vt:lpstr>
      <vt:lpstr>Ordinary Differential Equation</vt:lpstr>
      <vt:lpstr>Ordinary Differential Equation</vt:lpstr>
      <vt:lpstr>Ordinary Differential Equation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Mathematics</dc:title>
  <dc:creator>Hyung Nun Kim</dc:creator>
  <cp:lastModifiedBy>Kim, Hyung Nun</cp:lastModifiedBy>
  <cp:revision>102</cp:revision>
  <dcterms:created xsi:type="dcterms:W3CDTF">2017-06-01T15:40:01Z</dcterms:created>
  <dcterms:modified xsi:type="dcterms:W3CDTF">2017-08-18T16:28:27Z</dcterms:modified>
</cp:coreProperties>
</file>